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1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8F532-B396-4787-9EEA-92679611C569}" v="1" dt="2025-04-03T21:36:54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6" d="100"/>
          <a:sy n="36" d="100"/>
        </p:scale>
        <p:origin x="72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wanlRwqm6k3MLhJPgoXZ431KLuARZ07Pk8cRSKHrRKY=" providerId="None" clId="Web-{2FA8F532-B396-4787-9EEA-92679611C569}"/>
    <pc:docChg chg="modSld">
      <pc:chgData name="James Vint" userId="wanlRwqm6k3MLhJPgoXZ431KLuARZ07Pk8cRSKHrRKY=" providerId="None" clId="Web-{2FA8F532-B396-4787-9EEA-92679611C569}" dt="2025-04-03T21:36:54.269" v="0" actId="20577"/>
      <pc:docMkLst>
        <pc:docMk/>
      </pc:docMkLst>
      <pc:sldChg chg="modSp">
        <pc:chgData name="James Vint" userId="wanlRwqm6k3MLhJPgoXZ431KLuARZ07Pk8cRSKHrRKY=" providerId="None" clId="Web-{2FA8F532-B396-4787-9EEA-92679611C569}" dt="2025-04-03T21:36:54.269" v="0" actId="20577"/>
        <pc:sldMkLst>
          <pc:docMk/>
          <pc:sldMk cId="2879352530" sldId="514"/>
        </pc:sldMkLst>
        <pc:spChg chg="mod">
          <ac:chgData name="James Vint" userId="wanlRwqm6k3MLhJPgoXZ431KLuARZ07Pk8cRSKHrRKY=" providerId="None" clId="Web-{2FA8F532-B396-4787-9EEA-92679611C569}" dt="2025-04-03T21:36:54.269" v="0" actId="20577"/>
          <ac:spMkLst>
            <pc:docMk/>
            <pc:sldMk cId="2879352530" sldId="514"/>
            <ac:spMk id="18" creationId="{CAA8106A-5EE7-A3BE-4965-F020C033061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5E9C1-A53A-4B89-ADB9-75C283E6FF6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93439-7F25-488B-84BC-28C89C1A54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65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646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60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18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3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7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4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3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8142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04560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0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79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6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76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10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45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17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17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864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1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01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12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70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50565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71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94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12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69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558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73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support@imaginelearning.com" TargetMode="External"/><Relationship Id="rId13" Type="http://schemas.openxmlformats.org/officeDocument/2006/relationships/hyperlink" Target="https://help.imagineedgenuity.com/hc/en-us/articles/360047315814-Setting-up-the-District-Calendar" TargetMode="External"/><Relationship Id="rId18" Type="http://schemas.openxmlformats.org/officeDocument/2006/relationships/hyperlink" Target="https://help.imagineedgenuity.com/hc/en-us/articles/1500004680021-Progress-Report-Overview" TargetMode="External"/><Relationship Id="rId3" Type="http://schemas.openxmlformats.org/officeDocument/2006/relationships/hyperlink" Target="https://help.imagineedgenuity.com/hc/en-us" TargetMode="External"/><Relationship Id="rId21" Type="http://schemas.openxmlformats.org/officeDocument/2006/relationships/hyperlink" Target="https://www.imaginelearning.com/resources/customer-learning-library/" TargetMode="External"/><Relationship Id="rId7" Type="http://schemas.openxmlformats.org/officeDocument/2006/relationships/hyperlink" Target="https://www.imaginelearning.com/support/technical-requirements/" TargetMode="External"/><Relationship Id="rId12" Type="http://schemas.openxmlformats.org/officeDocument/2006/relationships/hyperlink" Target="https://help.imagineedgenuity.com/hc/en-us/articles/360048054713-Getting-started-with-Imagine-Purpose" TargetMode="External"/><Relationship Id="rId17" Type="http://schemas.openxmlformats.org/officeDocument/2006/relationships/hyperlink" Target="https://help.imagineedgenuity.com/hc/en-us/articles/360043119853-Understanding-the-Attendance-Log-Data-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help.imagineedgenuity.com/hc/en-us/articles/360050207274-Creating-a-Class" TargetMode="External"/><Relationship Id="rId20" Type="http://schemas.openxmlformats.org/officeDocument/2006/relationships/hyperlink" Target="https://help.imagineedgenuity.com/hc/en-us/articles/360043182253-End-of-Year-Data-Management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imagineedgenuity.com/hc/en-us/articles/360043184213-Viewing-a-Student-s-Progress-Report" TargetMode="External"/><Relationship Id="rId11" Type="http://schemas.openxmlformats.org/officeDocument/2006/relationships/hyperlink" Target="https://help.imagineedgenuity.com/hc/en-us/articles/360043257453-Managing-Enrollments-Page-Options-Headers" TargetMode="External"/><Relationship Id="rId5" Type="http://schemas.openxmlformats.org/officeDocument/2006/relationships/hyperlink" Target="https://help.imagineedgenuity.com/hc/en-us/articles/360046184574-Imagine-Purpose-quick-start-guide" TargetMode="External"/><Relationship Id="rId15" Type="http://schemas.openxmlformats.org/officeDocument/2006/relationships/hyperlink" Target="https://help.imagineedgenuity.com/hc/en-us/articles/360042377254-Setting-Start-and-Target-Dates-for-Multiple-Courses" TargetMode="External"/><Relationship Id="rId10" Type="http://schemas.openxmlformats.org/officeDocument/2006/relationships/hyperlink" Target="https://help.imagineedgenuity.com/hc/en-us/articles/360042565534-The-Dashboard-Components" TargetMode="External"/><Relationship Id="rId19" Type="http://schemas.openxmlformats.org/officeDocument/2006/relationships/hyperlink" Target="https://help.imagineedgenuity.com/hc/en-us/articles/360043053813-Mid-Year-Data-Management" TargetMode="External"/><Relationship Id="rId4" Type="http://schemas.openxmlformats.org/officeDocument/2006/relationships/hyperlink" Target="https://help.edgenuitycourseware.com/hc/en-us/articles/360043037074-Video-Library-?source=search" TargetMode="External"/><Relationship Id="rId9" Type="http://schemas.openxmlformats.org/officeDocument/2006/relationships/hyperlink" Target="https://help.imaginelearning.com/hc/en-us/categories/360004854434-Literacy" TargetMode="External"/><Relationship Id="rId14" Type="http://schemas.openxmlformats.org/officeDocument/2006/relationships/hyperlink" Target="https://help.imagineedgenuity.com/hc/en-us/articles/360042420054-Customizing-a-Course" TargetMode="External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/>
                <a:ea typeface="+mn-ea"/>
                <a:cs typeface="Objektiv Mk2"/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356460" y="3988532"/>
            <a:ext cx="4682339" cy="215220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1112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Started with Courseware Video Library</a:t>
            </a:r>
            <a:endParaRPr kumimoji="0" lang="en-US" sz="1200" b="0" i="0" u="sng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12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Purpose Quick Start Guide</a:t>
            </a:r>
            <a:endParaRPr kumimoji="0" lang="en-US" sz="1200" b="0" i="0" u="sng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Calibri" panose="020F050202020403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1112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Viewing a Student's Progress Report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Calibri" panose="020F0502020204030204" pitchFamily="34" charset="0"/>
              <a:cs typeface="+mn-cs"/>
            </a:endParaRPr>
          </a:p>
          <a:p>
            <a:pPr marL="11112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Learning Technical Requirements and Allowed URLs</a:t>
            </a:r>
            <a:endParaRPr kumimoji="0" lang="en-US" sz="1200" b="0" i="0" u="sng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7355038" y="1428652"/>
            <a:ext cx="2306844" cy="245662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Metrics to Monitor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lt"/>
                <a:cs typeface="Calibri" panose="020F0502020204030204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Dashboard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Alerts: Red/Orange/Yellow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Days Since Last Action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Grade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Progress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lt"/>
                <a:cs typeface="Calibri" panose="020F0502020204030204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Manage Enrollments Page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Active Time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Pacing/Target Progress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Start/Target Dates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Overall Grade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3670795" y="1432989"/>
            <a:ext cx="3494246" cy="152407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Models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Whole-Class Instruction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One-on-One/Small-Group Intervention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Individual Student Work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Hybrid Approaches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Can be accessed at home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72186" y="3082627"/>
            <a:ext cx="3492887" cy="3418841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Educator Actions for Success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Setup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Started with Imagine Purpose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/>
                </a:solidFill>
                <a:effectLst/>
                <a:uLnTx/>
                <a:uFillTx/>
                <a:latin typeface="Tenorite"/>
                <a:cs typeface="Arial"/>
                <a:hlinkClick r:id="rId13"/>
              </a:rPr>
              <a:t>District Calendar Setup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56B7"/>
                </a:solidFill>
                <a:effectLst/>
                <a:uLnTx/>
                <a:uFillTx/>
                <a:latin typeface="Tenorite"/>
                <a:cs typeface="Arial"/>
              </a:rPr>
              <a:t> *District Admins Only</a:t>
            </a:r>
            <a:endParaRPr lang="en-US" sz="1200" b="0" i="0" u="none" strike="noStrike" kern="1200" cap="none" spc="0" normalizeH="0" baseline="0" noProof="0">
              <a:ln>
                <a:noFill/>
              </a:ln>
              <a:solidFill>
                <a:srgbClr val="0456B7"/>
              </a:solidFill>
              <a:effectLst/>
              <a:uLnTx/>
              <a:uFillTx/>
              <a:latin typeface="Tenorite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Course Customization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 Start/Target Dates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Classes for Teachers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Daily/Weekly/Monthly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 Log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Make sure students are logging in.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Progress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Review class &amp; student level 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Middle and End of Year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Mid-Year Data Management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 of Year Data Management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27375EB-F30A-3088-09C6-510E7F9D66AF}"/>
              </a:ext>
            </a:extLst>
          </p:cNvPr>
          <p:cNvSpPr/>
          <p:nvPr/>
        </p:nvSpPr>
        <p:spPr>
          <a:xfrm>
            <a:off x="9731955" y="1428653"/>
            <a:ext cx="2306844" cy="245662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0" r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21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82582538-6C45-53D1-B7FC-F45F4C809ADB}"/>
              </a:ext>
            </a:extLst>
          </p:cNvPr>
          <p:cNvSpPr/>
          <p:nvPr/>
        </p:nvSpPr>
        <p:spPr>
          <a:xfrm>
            <a:off x="178921" y="1428652"/>
            <a:ext cx="3327599" cy="453592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45720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Guidelines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Best practices: discuss school implementation specifics with CSM/PLS.</a:t>
            </a:r>
          </a:p>
          <a:p>
            <a:pPr marL="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Absorb and Engage</a:t>
            </a:r>
          </a:p>
          <a:p>
            <a:pPr marL="457200" marR="0" lvl="1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Teaching learners to be active watchers and listeners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  <a:p>
            <a:pPr marL="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Discuss and Encourage</a:t>
            </a:r>
          </a:p>
          <a:p>
            <a:pPr marL="457200" marR="0" lvl="1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Teaching learners to have safe and socially aware discussion</a:t>
            </a: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  <a:p>
            <a:pPr marL="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Review and Participate</a:t>
            </a:r>
          </a:p>
          <a:p>
            <a:pPr marL="457200" marR="0" lvl="1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Teaching learners to activate prior knowledge and engage in critical thinking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456B7">
                  <a:lumMod val="75000"/>
                </a:srgbClr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Target Dates: Target dates are set and are realistic.</a:t>
            </a: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56B7">
                    <a:lumMod val="75000"/>
                  </a:srgbClr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Progress/Pacing: Students are making enough progress to be on or ahead of pace.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B463CA-BA06-3C38-089A-7A11027A214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09802" y="6330387"/>
            <a:ext cx="1504159" cy="4273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4E01B2-7C7B-B8CE-939E-4B1A994F662C}"/>
              </a:ext>
            </a:extLst>
          </p:cNvPr>
          <p:cNvSpPr txBox="1"/>
          <p:nvPr/>
        </p:nvSpPr>
        <p:spPr>
          <a:xfrm>
            <a:off x="10530814" y="6370663"/>
            <a:ext cx="7091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44C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6-12</a:t>
            </a:r>
          </a:p>
        </p:txBody>
      </p:sp>
    </p:spTree>
    <p:extLst>
      <p:ext uri="{BB962C8B-B14F-4D97-AF65-F5344CB8AC3E}">
        <p14:creationId xmlns:p14="http://schemas.microsoft.com/office/powerpoint/2010/main" val="287935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Office PowerPoint</Application>
  <PresentationFormat>Widescreen</PresentationFormat>
  <Paragraphs>65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3</cp:revision>
  <dcterms:created xsi:type="dcterms:W3CDTF">2025-01-28T22:25:42Z</dcterms:created>
  <dcterms:modified xsi:type="dcterms:W3CDTF">2025-04-03T21:37:04Z</dcterms:modified>
</cp:coreProperties>
</file>