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07C"/>
    <a:srgbClr val="403E63"/>
    <a:srgbClr val="30195C"/>
    <a:srgbClr val="262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38630D-7F95-4B8C-8502-D49A3B4544B7}" v="3" dt="2025-04-03T21:26:25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7" autoAdjust="0"/>
    <p:restoredTop sz="95300" autoAdjust="0"/>
  </p:normalViewPr>
  <p:slideViewPr>
    <p:cSldViewPr snapToGrid="0">
      <p:cViewPr varScale="1">
        <p:scale>
          <a:sx n="116" d="100"/>
          <a:sy n="116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81B653E5-5D74-413C-B1C1-9F40DFD66B4B}"/>
    <pc:docChg chg="modSld">
      <pc:chgData name="James Vint" userId="wanlRwqm6k3MLhJPgoXZ431KLuARZ07Pk8cRSKHrRKY=" providerId="None" clId="Web-{81B653E5-5D74-413C-B1C1-9F40DFD66B4B}" dt="2024-12-16T21:50:13.949" v="0" actId="20577"/>
      <pc:docMkLst>
        <pc:docMk/>
      </pc:docMkLst>
      <pc:sldChg chg="modSp">
        <pc:chgData name="James Vint" userId="wanlRwqm6k3MLhJPgoXZ431KLuARZ07Pk8cRSKHrRKY=" providerId="None" clId="Web-{81B653E5-5D74-413C-B1C1-9F40DFD66B4B}" dt="2024-12-16T21:50:13.949" v="0" actId="20577"/>
        <pc:sldMkLst>
          <pc:docMk/>
          <pc:sldMk cId="2879352530" sldId="514"/>
        </pc:sldMkLst>
        <pc:spChg chg="mod">
          <ac:chgData name="James Vint" userId="wanlRwqm6k3MLhJPgoXZ431KLuARZ07Pk8cRSKHrRKY=" providerId="None" clId="Web-{81B653E5-5D74-413C-B1C1-9F40DFD66B4B}" dt="2024-12-16T21:50:13.949" v="0" actId="20577"/>
          <ac:spMkLst>
            <pc:docMk/>
            <pc:sldMk cId="2879352530" sldId="514"/>
            <ac:spMk id="27" creationId="{18A2BC06-8CAC-2981-A9E6-7E023FF2757E}"/>
          </ac:spMkLst>
        </pc:spChg>
      </pc:sldChg>
    </pc:docChg>
  </pc:docChgLst>
  <pc:docChgLst>
    <pc:chgData name="James Vint" userId="wanlRwqm6k3MLhJPgoXZ431KLuARZ07Pk8cRSKHrRKY=" providerId="None" clId="Web-{820B52B3-5DC5-4252-BFB5-E9BFAA38B74E}"/>
    <pc:docChg chg="modSld">
      <pc:chgData name="James Vint" userId="wanlRwqm6k3MLhJPgoXZ431KLuARZ07Pk8cRSKHrRKY=" providerId="None" clId="Web-{820B52B3-5DC5-4252-BFB5-E9BFAA38B74E}" dt="2025-01-28T19:55:41.061" v="13" actId="20577"/>
      <pc:docMkLst>
        <pc:docMk/>
      </pc:docMkLst>
      <pc:sldChg chg="modSp">
        <pc:chgData name="James Vint" userId="wanlRwqm6k3MLhJPgoXZ431KLuARZ07Pk8cRSKHrRKY=" providerId="None" clId="Web-{820B52B3-5DC5-4252-BFB5-E9BFAA38B74E}" dt="2025-01-28T19:55:41.061" v="13" actId="20577"/>
        <pc:sldMkLst>
          <pc:docMk/>
          <pc:sldMk cId="2879352530" sldId="514"/>
        </pc:sldMkLst>
        <pc:spChg chg="mod">
          <ac:chgData name="James Vint" userId="wanlRwqm6k3MLhJPgoXZ431KLuARZ07Pk8cRSKHrRKY=" providerId="None" clId="Web-{820B52B3-5DC5-4252-BFB5-E9BFAA38B74E}" dt="2025-01-28T19:55:41.061" v="13" actId="20577"/>
          <ac:spMkLst>
            <pc:docMk/>
            <pc:sldMk cId="2879352530" sldId="514"/>
            <ac:spMk id="2" creationId="{D5230F84-7207-F128-C2E3-523844959B66}"/>
          </ac:spMkLst>
        </pc:spChg>
      </pc:sldChg>
    </pc:docChg>
  </pc:docChgLst>
  <pc:docChgLst>
    <pc:chgData name="James Vint" userId="cef2e442-160d-44a9-89cf-5d84a63ccb1c" providerId="ADAL" clId="{13BD7B1F-C8D3-4BD2-ACAA-7B43D2AC3C63}"/>
    <pc:docChg chg="modSld">
      <pc:chgData name="James Vint" userId="cef2e442-160d-44a9-89cf-5d84a63ccb1c" providerId="ADAL" clId="{13BD7B1F-C8D3-4BD2-ACAA-7B43D2AC3C63}" dt="2024-12-12T20:18:04.140" v="0" actId="6549"/>
      <pc:docMkLst>
        <pc:docMk/>
      </pc:docMkLst>
      <pc:sldChg chg="modNotesTx">
        <pc:chgData name="James Vint" userId="cef2e442-160d-44a9-89cf-5d84a63ccb1c" providerId="ADAL" clId="{13BD7B1F-C8D3-4BD2-ACAA-7B43D2AC3C63}" dt="2024-12-12T20:18:04.140" v="0" actId="6549"/>
        <pc:sldMkLst>
          <pc:docMk/>
          <pc:sldMk cId="2879352530" sldId="514"/>
        </pc:sldMkLst>
      </pc:sldChg>
    </pc:docChg>
  </pc:docChgLst>
  <pc:docChgLst>
    <pc:chgData name="James Vint" userId="wanlRwqm6k3MLhJPgoXZ431KLuARZ07Pk8cRSKHrRKY=" providerId="None" clId="Web-{DD38630D-7F95-4B8C-8502-D49A3B4544B7}"/>
    <pc:docChg chg="modSld">
      <pc:chgData name="James Vint" userId="wanlRwqm6k3MLhJPgoXZ431KLuARZ07Pk8cRSKHrRKY=" providerId="None" clId="Web-{DD38630D-7F95-4B8C-8502-D49A3B4544B7}" dt="2025-04-03T21:26:25.368" v="2"/>
      <pc:docMkLst>
        <pc:docMk/>
      </pc:docMkLst>
      <pc:sldChg chg="modSp">
        <pc:chgData name="James Vint" userId="wanlRwqm6k3MLhJPgoXZ431KLuARZ07Pk8cRSKHrRKY=" providerId="None" clId="Web-{DD38630D-7F95-4B8C-8502-D49A3B4544B7}" dt="2025-04-03T21:26:25.368" v="2"/>
        <pc:sldMkLst>
          <pc:docMk/>
          <pc:sldMk cId="2879352530" sldId="514"/>
        </pc:sldMkLst>
        <pc:spChg chg="mod">
          <ac:chgData name="James Vint" userId="wanlRwqm6k3MLhJPgoXZ431KLuARZ07Pk8cRSKHrRKY=" providerId="None" clId="Web-{DD38630D-7F95-4B8C-8502-D49A3B4544B7}" dt="2025-04-03T21:26:03.835" v="0" actId="20577"/>
          <ac:spMkLst>
            <pc:docMk/>
            <pc:sldMk cId="2879352530" sldId="514"/>
            <ac:spMk id="2" creationId="{D5230F84-7207-F128-C2E3-523844959B66}"/>
          </ac:spMkLst>
        </pc:spChg>
        <pc:spChg chg="mod">
          <ac:chgData name="James Vint" userId="wanlRwqm6k3MLhJPgoXZ431KLuARZ07Pk8cRSKHrRKY=" providerId="None" clId="Web-{DD38630D-7F95-4B8C-8502-D49A3B4544B7}" dt="2025-04-03T21:26:25.368" v="2"/>
          <ac:spMkLst>
            <pc:docMk/>
            <pc:sldMk cId="2879352530" sldId="514"/>
            <ac:spMk id="18" creationId="{CAA8106A-5EE7-A3BE-4965-F020C03306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094B9-1C46-4E90-A997-1394AF4D103A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8A7A-9899-45FD-BDD3-E8F0A0ED4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8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646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42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14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9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2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31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1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588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334833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99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7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01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9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71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69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64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44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484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57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2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21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0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66271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30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79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33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037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651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22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upport@imaginelearning.com" TargetMode="External"/><Relationship Id="rId13" Type="http://schemas.openxmlformats.org/officeDocument/2006/relationships/hyperlink" Target="https://help.imagineedgenuity.com/hc/en-us/articles/360042883654-Viewing-the-District-Calendar" TargetMode="External"/><Relationship Id="rId18" Type="http://schemas.openxmlformats.org/officeDocument/2006/relationships/hyperlink" Target="https://help.imagineedgenuity.com/hc/en-us/articles/360043119853-Understanding-the-Attendance-Log-Data-" TargetMode="External"/><Relationship Id="rId3" Type="http://schemas.openxmlformats.org/officeDocument/2006/relationships/hyperlink" Target="https://help.imagineedgenuity.com/hc/en-us" TargetMode="External"/><Relationship Id="rId21" Type="http://schemas.openxmlformats.org/officeDocument/2006/relationships/hyperlink" Target="https://help.imagineedgenuity.com/hc/en-us/articles/360043053813-Mid-Year-Data-Management" TargetMode="External"/><Relationship Id="rId7" Type="http://schemas.openxmlformats.org/officeDocument/2006/relationships/hyperlink" Target="https://www.imaginelearning.com/support/technical-requirements/" TargetMode="External"/><Relationship Id="rId12" Type="http://schemas.openxmlformats.org/officeDocument/2006/relationships/hyperlink" Target="https://help.imagineedgenuity.com/hc/en-us/categories/360003258554" TargetMode="External"/><Relationship Id="rId17" Type="http://schemas.openxmlformats.org/officeDocument/2006/relationships/hyperlink" Target="https://help.imagineedgenuity.com/hc/en-us/articles/360042712934-Updating-the-Student-Orientation-Video-requirement-for-multiple-students" TargetMode="External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edgenuity.com/hc/en-us/articles/360050207274-Creating-a-Class" TargetMode="External"/><Relationship Id="rId20" Type="http://schemas.openxmlformats.org/officeDocument/2006/relationships/hyperlink" Target="https://help.imagineedgenuity.com/hc/en-us/articles/360051005453-Viewing-the-Lesson-Mastery-Report-Learning-Path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edgenuitycourseware.com/hc/en-us/articles/360044635593-NCAA" TargetMode="External"/><Relationship Id="rId11" Type="http://schemas.openxmlformats.org/officeDocument/2006/relationships/hyperlink" Target="https://help.imagineedgenuity.com/hc/en-us/articles/360043257453-Managing-Enrollments-Page-Options-Headers" TargetMode="External"/><Relationship Id="rId24" Type="http://schemas.openxmlformats.org/officeDocument/2006/relationships/hyperlink" Target="https://www.imaginelearning.com/resources/customer-learning-library/" TargetMode="External"/><Relationship Id="rId5" Type="http://schemas.openxmlformats.org/officeDocument/2006/relationships/hyperlink" Target="https://help.imagineedgenuity.com/hc/en-us/articles/360044125074-Implementing-an-Advanced-Placement-course" TargetMode="External"/><Relationship Id="rId15" Type="http://schemas.openxmlformats.org/officeDocument/2006/relationships/hyperlink" Target="https://help.imagineedgenuity.com/hc/en-us/articles/360042377254-Setting-Start-and-Target-Dates-for-Multiple-Courses" TargetMode="External"/><Relationship Id="rId23" Type="http://schemas.openxmlformats.org/officeDocument/2006/relationships/image" Target="../media/image11.png"/><Relationship Id="rId10" Type="http://schemas.openxmlformats.org/officeDocument/2006/relationships/hyperlink" Target="https://help.imagineedgenuity.com/hc/en-us/articles/360042565534-The-Dashboard-Components" TargetMode="External"/><Relationship Id="rId19" Type="http://schemas.openxmlformats.org/officeDocument/2006/relationships/hyperlink" Target="https://help.imagineedgenuity.com/hc/en-us/articles/1500004680021-Progress-Report-Overview" TargetMode="External"/><Relationship Id="rId4" Type="http://schemas.openxmlformats.org/officeDocument/2006/relationships/hyperlink" Target="https://help.edgenuitycourseware.com/hc/en-us/articles/360043037074-Video-Library-?source=search" TargetMode="External"/><Relationship Id="rId9" Type="http://schemas.openxmlformats.org/officeDocument/2006/relationships/hyperlink" Target="https://help.imaginelearning.com/hc/en-us/categories/360004854434-Literacy" TargetMode="External"/><Relationship Id="rId14" Type="http://schemas.openxmlformats.org/officeDocument/2006/relationships/hyperlink" Target="https://help.imagineedgenuity.com/hc/en-us/articles/360042420054-Customizing-a-Course" TargetMode="External"/><Relationship Id="rId22" Type="http://schemas.openxmlformats.org/officeDocument/2006/relationships/hyperlink" Target="https://help.imagineedgenuity.com/hc/en-us/articles/360043182253-End-of-Year-Data-Managem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356460" y="3988531"/>
            <a:ext cx="4682339" cy="255554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with Courseware Video Library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Calibri" panose="020F050202020403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0795" algn="ctr">
              <a:defRPr/>
            </a:pPr>
            <a:r>
              <a:rPr lang="en-US" sz="1200" dirty="0">
                <a:solidFill>
                  <a:srgbClr val="08007C"/>
                </a:solidFill>
                <a:latin typeface="Tenorite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Implementing Advanced Placement Courses</a:t>
            </a:r>
            <a:endParaRPr lang="en-US"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Edgenuity Courses and NCAA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112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Learning Technical Requirements and Allowed URLs</a:t>
            </a:r>
            <a:endParaRPr kumimoji="0" lang="en-US" sz="1200" b="0" i="0" u="sng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7355038" y="1428652"/>
            <a:ext cx="2306844" cy="245662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Metrics to Monitor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lt"/>
                <a:cs typeface="Calibri" panose="020F0502020204030204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Dashboard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Alerts: Red/Orange/Yellow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Days Since Last Action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Grade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Progress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lt"/>
                <a:cs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Manage Enrollments Page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Active 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Pacing/Target Progress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Start/Target Dates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Overall Grade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3670795" y="1432988"/>
            <a:ext cx="3494246" cy="1577161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Instructional Models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In-Class Rotation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Whole-Class Instruction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One-on-One/Small-Group Intervention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Computer Lab Rotation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Before- and After-School Instruction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Can be accessed at home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153200" y="1432988"/>
            <a:ext cx="3327599" cy="511108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Fidelity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Best practices: discuss school implementation specifics with CSM/PDS.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Active Time: 3-4 hours/week or 30 min/subject/day </a:t>
            </a:r>
          </a:p>
          <a:p>
            <a:pPr marL="628650" lvl="1" indent="-171450" defTabSz="242871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Each un-customized course is expected to take approximately:</a:t>
            </a:r>
          </a:p>
          <a:p>
            <a:pPr marL="1085850" marR="0" lvl="2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40 hours/semester for Credit Recovery</a:t>
            </a:r>
          </a:p>
          <a:p>
            <a:pPr marL="1085850" marR="0" lvl="2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50 hours/semester </a:t>
            </a:r>
            <a:r>
              <a:rPr lang="en-US" sz="1200" dirty="0">
                <a:solidFill>
                  <a:srgbClr val="08007C"/>
                </a:solidFill>
                <a:latin typeface="Tenorite" panose="00000500000000000000" pitchFamily="2" charset="0"/>
                <a:cs typeface="Arial"/>
              </a:rPr>
              <a:t>for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Initial Credit</a:t>
            </a:r>
          </a:p>
          <a:p>
            <a:pPr marL="1085850" marR="0" lvl="2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60 hours/semester for Honors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Target Dates: Target dates are set and are realistic.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Progress/Pacing: Students are making enough progress to be on or ahead of pace.</a:t>
            </a:r>
          </a:p>
          <a:p>
            <a:pPr marL="171450" marR="0" lvl="0" indent="-17145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Conferencing: At least once per week with students/educators. 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**recommendations may vary based on course customizations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72186" y="3120727"/>
            <a:ext cx="3502412" cy="343287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Setup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District Calendar Setup 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*District Admins Only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Course Customization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 Start/Target Dates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Classes for Teachers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Enable Student Orientation Video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Daily/Weekly/Monthly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 Log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Make sure students are logging in daily.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Progress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Review class &amp; student level 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Mastery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Review students concept mastery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Middle and End of Year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Mid-Year Data Management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 of Year Data Management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A30307-A62E-43EF-9B52-C2E63C61B15F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7719346" y="6042268"/>
            <a:ext cx="1414249" cy="316345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27375EB-F30A-3088-09C6-510E7F9D66AF}"/>
              </a:ext>
            </a:extLst>
          </p:cNvPr>
          <p:cNvSpPr/>
          <p:nvPr/>
        </p:nvSpPr>
        <p:spPr>
          <a:xfrm>
            <a:off x="9731955" y="1428653"/>
            <a:ext cx="2306844" cy="245662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0" rIns="9144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24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5EBFAB-3D3D-B117-FA2D-AAA4ACFB694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789108" y="6042268"/>
            <a:ext cx="905075" cy="37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5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341</Words>
  <Application>Microsoft Office PowerPoint</Application>
  <PresentationFormat>Widescreen</PresentationFormat>
  <Paragraphs>66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21</cp:revision>
  <dcterms:created xsi:type="dcterms:W3CDTF">2024-12-12T20:04:21Z</dcterms:created>
  <dcterms:modified xsi:type="dcterms:W3CDTF">2025-04-03T21:26:34Z</dcterms:modified>
</cp:coreProperties>
</file>